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1"/>
  </p:notesMasterIdLst>
  <p:sldIdLst>
    <p:sldId id="277" r:id="rId5"/>
    <p:sldId id="278" r:id="rId6"/>
    <p:sldId id="282" r:id="rId7"/>
    <p:sldId id="288" r:id="rId8"/>
    <p:sldId id="284" r:id="rId9"/>
    <p:sldId id="285" r:id="rId10"/>
    <p:sldId id="286" r:id="rId11"/>
    <p:sldId id="287" r:id="rId12"/>
    <p:sldId id="293" r:id="rId13"/>
    <p:sldId id="283" r:id="rId14"/>
    <p:sldId id="289" r:id="rId15"/>
    <p:sldId id="290" r:id="rId16"/>
    <p:sldId id="291" r:id="rId17"/>
    <p:sldId id="294" r:id="rId18"/>
    <p:sldId id="292" r:id="rId19"/>
    <p:sldId id="29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1" autoAdjust="0"/>
    <p:restoredTop sz="94660"/>
  </p:normalViewPr>
  <p:slideViewPr>
    <p:cSldViewPr snapToGrid="0">
      <p:cViewPr varScale="1">
        <p:scale>
          <a:sx n="67" d="100"/>
          <a:sy n="67" d="100"/>
        </p:scale>
        <p:origin x="85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png>
</file>

<file path=ppt/media/image6.gif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EC09C-9CDC-48F0-BB82-ED223F986966}" type="datetimeFigureOut">
              <a:rPr lang="en-US" smtClean="0"/>
              <a:t>2/4/2021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46CEE3-4835-4F73-BA0B-02C09C03871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088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37B361B0-97DE-468B-B1C8-3B9782D031FF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85A0-8022-47C8-A121-B19BFB73B596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EB450-9C4B-4657-832D-33BF2C941C91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1DA4D-6AA1-410F-B35A-4FAAB525BAAE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F1932-D624-4DC1-B457-070454DB5178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3F61F-47C9-4A08-BA00-307916DDD9FC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6079B-3A9F-41D8-9818-780ADD65A162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35D03-1FEE-44F9-8E0D-BC527B980321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1C644-99D6-47B7-9293-3994C4E64C67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C274D-73A6-4CE4-994C-98775F5F732A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22F6F-E760-4FC0-9B65-7FA12DB3D6A2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519FD-16CF-41B4-9F9E-BB72662D92EB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9A1F-D3FA-4D71-A3A5-68824DBBA135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098FD-752C-42DB-B313-DCECCFD9FE0F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8342C-BB5A-48D3-8A33-6EF488F2CFA9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2A203-B353-4C85-BDEB-19A83ECABA3B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D7621-6AC2-46B9-B4DC-692E005F3B6B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BD17AF0-02DE-469D-88C0-A223711080C1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3D1E5586-8BB5-40F6-96C3-2E87DD7CE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3E3F80-D945-4490-916D-6384E6895E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3805" y="1354668"/>
            <a:ext cx="8204391" cy="234647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300" dirty="0"/>
              <a:t>My first pet python</a:t>
            </a:r>
            <a:br>
              <a:rPr lang="en-US" sz="6000" dirty="0"/>
            </a:br>
            <a:r>
              <a:rPr lang="en-US" sz="4000" dirty="0"/>
              <a:t>analyzing precipitation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A832D40-B9E2-4CE7-9E0A-B35591EA2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45629" y="3810000"/>
            <a:ext cx="50074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616351BD-4BE1-47AD-8B65-1472A3BE63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7137" y="3940629"/>
            <a:ext cx="7197726" cy="124097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Derek Acomb</a:t>
            </a:r>
          </a:p>
          <a:p>
            <a:pPr algn="ctr"/>
            <a:r>
              <a:rPr lang="en-US" dirty="0"/>
              <a:t>CDFW</a:t>
            </a:r>
          </a:p>
          <a:p>
            <a:pPr algn="ctr"/>
            <a:r>
              <a:rPr lang="en-US" dirty="0"/>
              <a:t>IEP Data Science PWT 2021-02-11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F7394D-B8DA-437B-92F7-DE3BFC9E8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1362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BB60E-D4D2-4D68-AF92-B28D25F83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r>
              <a:rPr lang="en-US" dirty="0"/>
              <a:t>Input</a:t>
            </a:r>
          </a:p>
        </p:txBody>
      </p:sp>
      <p:pic>
        <p:nvPicPr>
          <p:cNvPr id="5" name="Content Placeholder 4" descr="A picture containing grass, outdoor&#10;&#10;Description automatically generated">
            <a:extLst>
              <a:ext uri="{FF2B5EF4-FFF2-40B4-BE49-F238E27FC236}">
                <a16:creationId xmlns:a16="http://schemas.microsoft.com/office/drawing/2014/main" id="{F01CEF08-682B-41E4-83A9-973DF66EC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4" y="846937"/>
            <a:ext cx="6897878" cy="517340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662098B4-2C22-4278-AF9F-2F3FFA97C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1774" y="1608649"/>
            <a:ext cx="3706762" cy="3972232"/>
          </a:xfrm>
        </p:spPr>
        <p:txBody>
          <a:bodyPr>
            <a:normAutofit/>
          </a:bodyPr>
          <a:lstStyle/>
          <a:p>
            <a:r>
              <a:rPr lang="en-US" sz="3200" dirty="0"/>
              <a:t>Daily precipitation total</a:t>
            </a:r>
          </a:p>
          <a:p>
            <a:r>
              <a:rPr lang="en-US" sz="3200" dirty="0"/>
              <a:t>How much? All of it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A9EE3F0-BC16-4352-8E52-CEAAA547D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881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D0987-BF29-4F86-B9FF-FB4F9A3A3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166687"/>
            <a:ext cx="10131425" cy="1456267"/>
          </a:xfrm>
        </p:spPr>
        <p:txBody>
          <a:bodyPr/>
          <a:lstStyle/>
          <a:p>
            <a:r>
              <a:rPr lang="en-US" dirty="0"/>
              <a:t>Input csv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54256C-85BC-4DB4-B94D-126DD23782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7255" y="1341435"/>
            <a:ext cx="10329864" cy="5212535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91DC41A-FC89-42AB-90A2-C84B6191F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8321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A36F5-B8B2-474C-8D18-AE750C61F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100538"/>
            <a:ext cx="3706762" cy="1608124"/>
          </a:xfrm>
        </p:spPr>
        <p:txBody>
          <a:bodyPr>
            <a:normAutofit/>
          </a:bodyPr>
          <a:lstStyle/>
          <a:p>
            <a:r>
              <a:rPr lang="en-US" dirty="0"/>
              <a:t>Run python run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148976-C306-4FD0-9AD7-65D7F01E5D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7" r="24659" b="-1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8043E2-59A4-4841-A5D5-E7676E78A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5806" y="1565787"/>
            <a:ext cx="3706762" cy="3972232"/>
          </a:xfrm>
        </p:spPr>
        <p:txBody>
          <a:bodyPr>
            <a:normAutofit/>
          </a:bodyPr>
          <a:lstStyle/>
          <a:p>
            <a:r>
              <a:rPr lang="en-US" sz="3200" dirty="0"/>
              <a:t>Import csv</a:t>
            </a:r>
          </a:p>
          <a:p>
            <a:r>
              <a:rPr lang="en-US" sz="3200" dirty="0"/>
              <a:t>Clean up the input</a:t>
            </a:r>
          </a:p>
          <a:p>
            <a:r>
              <a:rPr lang="en-US" sz="3200" dirty="0"/>
              <a:t>Define thresholds</a:t>
            </a:r>
          </a:p>
          <a:p>
            <a:r>
              <a:rPr lang="en-US" sz="3200" dirty="0"/>
              <a:t>Crunch numbers</a:t>
            </a:r>
          </a:p>
          <a:p>
            <a:r>
              <a:rPr lang="en-US" sz="3200" dirty="0"/>
              <a:t>Fill in the table</a:t>
            </a:r>
          </a:p>
          <a:p>
            <a:r>
              <a:rPr lang="en-US" sz="3200" dirty="0"/>
              <a:t>Output to csv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A645CD-D523-47B9-A419-776749AC2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3685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28D28-2211-4A2F-8377-2AAE622AB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6" y="0"/>
            <a:ext cx="10131425" cy="1456267"/>
          </a:xfrm>
        </p:spPr>
        <p:txBody>
          <a:bodyPr/>
          <a:lstStyle/>
          <a:p>
            <a:r>
              <a:rPr lang="en-US" dirty="0"/>
              <a:t>Output csv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F43E2A-636E-4ED4-AD5F-58323D0AA4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696" y="1098334"/>
            <a:ext cx="3868017" cy="364966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AA9108-FCF8-420F-A2AB-F3573FC4B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696" y="1098334"/>
            <a:ext cx="11834749" cy="340222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61DDFCE-6CA6-496C-A7FE-996B9D7F4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352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28263-4D26-4569-B3C9-159E53991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Essential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A39A2-92BB-459D-B3F1-BA22B1B749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799167"/>
            <a:ext cx="10131425" cy="3649133"/>
          </a:xfrm>
        </p:spPr>
        <p:txBody>
          <a:bodyPr>
            <a:normAutofit/>
          </a:bodyPr>
          <a:lstStyle/>
          <a:p>
            <a:r>
              <a:rPr lang="en-US" sz="4000" dirty="0"/>
              <a:t>[::-1] reverse step</a:t>
            </a:r>
          </a:p>
          <a:p>
            <a:r>
              <a:rPr lang="en-US" sz="4000" dirty="0"/>
              <a:t>.</a:t>
            </a:r>
            <a:r>
              <a:rPr lang="en-US" sz="4000" dirty="0" err="1"/>
              <a:t>cumsum</a:t>
            </a:r>
            <a:r>
              <a:rPr lang="en-US" sz="4000" dirty="0"/>
              <a:t>() cumulative sum, add up as you go</a:t>
            </a:r>
          </a:p>
          <a:p>
            <a:r>
              <a:rPr lang="en-US" sz="4000" dirty="0"/>
              <a:t>.</a:t>
            </a:r>
            <a:r>
              <a:rPr lang="en-US" sz="4000" dirty="0" err="1"/>
              <a:t>idmax</a:t>
            </a:r>
            <a:r>
              <a:rPr lang="en-US" sz="4000" dirty="0"/>
              <a:t>() get the location of the first maximum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9CF130-A176-4A48-80A6-5A8FDDDA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5323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B3F67-56C7-4E62-BDA6-DDCC61E78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r>
              <a:rPr lang="en-US" dirty="0"/>
              <a:t>Thank you for the inspiration</a:t>
            </a:r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DF9029D6-4750-4850-88BD-FAD7328C48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4" y="1338411"/>
            <a:ext cx="6897878" cy="4190460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27C6A29-E6FC-44D9-BE52-D5D4427D1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5806" y="2251587"/>
            <a:ext cx="3706762" cy="2649026"/>
          </a:xfrm>
        </p:spPr>
        <p:txBody>
          <a:bodyPr>
            <a:normAutofit/>
          </a:bodyPr>
          <a:lstStyle/>
          <a:p>
            <a:r>
              <a:rPr lang="en-US" sz="2800" dirty="0"/>
              <a:t>Unrelated future project preview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B0F32D-08E2-43BC-860B-3D30875C2059}"/>
              </a:ext>
            </a:extLst>
          </p:cNvPr>
          <p:cNvSpPr txBox="1"/>
          <p:nvPr/>
        </p:nvSpPr>
        <p:spPr>
          <a:xfrm>
            <a:off x="2300298" y="588645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This has been chapter 1 in my ongoing songs about the panda, which shall cease at number 820.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074C5C-0EBE-450C-8ACB-079577C78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7793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A36F5-B8B2-474C-8D18-AE750C61F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100538"/>
            <a:ext cx="3706762" cy="1608124"/>
          </a:xfrm>
        </p:spPr>
        <p:txBody>
          <a:bodyPr>
            <a:normAutofit/>
          </a:bodyPr>
          <a:lstStyle/>
          <a:p>
            <a:r>
              <a:rPr lang="en-US" dirty="0"/>
              <a:t>Questions?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148976-C306-4FD0-9AD7-65D7F01E5D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7" r="24659" b="-1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80C5D0-0FE4-4C43-8661-B9CF4C79D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154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9A64C-EA0D-4DC2-A8C5-C88EFBF64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187" y="1030288"/>
            <a:ext cx="4099947" cy="103557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dirty="0"/>
              <a:t>Fisheries Biologist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4857D-B1C1-41ED-B1B4-E3D6E3C7C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797333" y="4261157"/>
            <a:ext cx="2971800" cy="17083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ADCBA-8B92-4FBD-B325-3AA53CFF9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1187" y="2142067"/>
            <a:ext cx="4099947" cy="3649133"/>
          </a:xfrm>
        </p:spPr>
        <p:txBody>
          <a:bodyPr>
            <a:normAutofit/>
          </a:bodyPr>
          <a:lstStyle/>
          <a:p>
            <a:r>
              <a:rPr lang="en-US" sz="2400" dirty="0"/>
              <a:t>Salmon Habitat Assessment</a:t>
            </a:r>
          </a:p>
          <a:p>
            <a:r>
              <a:rPr lang="en-US" sz="2400" dirty="0"/>
              <a:t>Fish Barrier Evaluation</a:t>
            </a:r>
          </a:p>
          <a:p>
            <a:r>
              <a:rPr lang="en-US" sz="2400" dirty="0"/>
              <a:t>Habitat Restoration Grants</a:t>
            </a:r>
          </a:p>
          <a:p>
            <a:endParaRPr lang="en-US" dirty="0"/>
          </a:p>
        </p:txBody>
      </p:sp>
      <p:sp>
        <p:nvSpPr>
          <p:cNvPr id="14" name="Rounded Rectangle 32">
            <a:extLst>
              <a:ext uri="{FF2B5EF4-FFF2-40B4-BE49-F238E27FC236}">
                <a16:creationId xmlns:a16="http://schemas.microsoft.com/office/drawing/2014/main" id="{E5A9FA1E-7A9B-4CDA-91BB-87575F63E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2585" y="639097"/>
            <a:ext cx="5433751" cy="5575438"/>
          </a:xfrm>
          <a:prstGeom prst="roundRect">
            <a:avLst>
              <a:gd name="adj" fmla="val 3449"/>
            </a:avLst>
          </a:pr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holding a fish&#10;&#10;Description automatically generated">
            <a:extLst>
              <a:ext uri="{FF2B5EF4-FFF2-40B4-BE49-F238E27FC236}">
                <a16:creationId xmlns:a16="http://schemas.microsoft.com/office/drawing/2014/main" id="{3F7D34C2-AD9D-4348-9255-3B2F264BC3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854"/>
          <a:stretch/>
        </p:blipFill>
        <p:spPr>
          <a:xfrm rot="5400000">
            <a:off x="6018449" y="716650"/>
            <a:ext cx="5575437" cy="5420336"/>
          </a:xfrm>
          <a:prstGeom prst="roundRect">
            <a:avLst>
              <a:gd name="adj" fmla="val 4207"/>
            </a:avLst>
          </a:prstGeom>
          <a:ln w="50800" cap="sq" cmpd="dbl">
            <a:noFill/>
            <a:miter lim="800000"/>
          </a:ln>
          <a:effectLst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82254E-D2EB-41A4-B255-283008B22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649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A62A4-7612-40EC-A9DB-B995A42EB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0068" y="444501"/>
            <a:ext cx="4416320" cy="1055687"/>
          </a:xfrm>
        </p:spPr>
        <p:txBody>
          <a:bodyPr>
            <a:normAutofit fontScale="90000"/>
          </a:bodyPr>
          <a:lstStyle/>
          <a:p>
            <a:r>
              <a:rPr lang="en-US" dirty="0"/>
              <a:t>Squandered potential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D5990BD-BC0D-4E3D-8BF8-B4DE3FBBC1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1878" y="1867435"/>
            <a:ext cx="5298555" cy="4390490"/>
          </a:xfrm>
          <a:prstGeom prst="rect">
            <a:avLst/>
          </a:prstGeom>
        </p:spPr>
      </p:pic>
      <p:pic>
        <p:nvPicPr>
          <p:cNvPr id="5" name="Content Placeholder 4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94F18027-5A8E-4D38-AF6C-2DCCE97363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3478" y="3253710"/>
            <a:ext cx="3901267" cy="2692424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A722E4C4-6FA1-4405-92BA-3DB7CCD483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206842"/>
            <a:ext cx="5454122" cy="1718050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79B478-D405-42B3-BBE8-299B4CF39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445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1B678-D799-4BD0-92ED-4C919DD91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How’s the weather?</a:t>
            </a:r>
          </a:p>
        </p:txBody>
      </p:sp>
      <p:pic>
        <p:nvPicPr>
          <p:cNvPr id="5" name="Content Placeholder 4" descr="A picture containing grass, tree, outdoor, field&#10;&#10;Description automatically generated">
            <a:extLst>
              <a:ext uri="{FF2B5EF4-FFF2-40B4-BE49-F238E27FC236}">
                <a16:creationId xmlns:a16="http://schemas.microsoft.com/office/drawing/2014/main" id="{1E6B19F4-60D7-46C1-8D2E-5F7D38A0A9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7368" y="2141538"/>
            <a:ext cx="6488288" cy="3649662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4669D17-9F6B-4173-A930-CB1DBD5C4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99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77124-42E7-41F3-A081-364331804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0" y="643463"/>
            <a:ext cx="4014788" cy="1608124"/>
          </a:xfrm>
        </p:spPr>
        <p:txBody>
          <a:bodyPr>
            <a:normAutofit/>
          </a:bodyPr>
          <a:lstStyle/>
          <a:p>
            <a:r>
              <a:rPr lang="en-US" dirty="0"/>
              <a:t>Excel can’t scale</a:t>
            </a:r>
          </a:p>
        </p:txBody>
      </p:sp>
      <p:pic>
        <p:nvPicPr>
          <p:cNvPr id="5" name="Content Placeholder 4" descr="A person in a suit and tie&#10;&#10;Description automatically generated with medium confidence">
            <a:extLst>
              <a:ext uri="{FF2B5EF4-FFF2-40B4-BE49-F238E27FC236}">
                <a16:creationId xmlns:a16="http://schemas.microsoft.com/office/drawing/2014/main" id="{D73D3CCA-0580-4017-8A6A-5A5D3B7216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67"/>
          <a:stretch/>
        </p:blipFill>
        <p:spPr>
          <a:xfrm>
            <a:off x="643464" y="1493606"/>
            <a:ext cx="6897878" cy="388006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66885E9-8AF8-4DE0-A905-3FBD2523B7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9263" y="1637225"/>
            <a:ext cx="3706762" cy="3972232"/>
          </a:xfrm>
        </p:spPr>
        <p:txBody>
          <a:bodyPr>
            <a:normAutofit/>
          </a:bodyPr>
          <a:lstStyle/>
          <a:p>
            <a:r>
              <a:rPr lang="en-US" sz="2800" dirty="0"/>
              <a:t>Manual edits lead to errors</a:t>
            </a:r>
          </a:p>
          <a:p>
            <a:r>
              <a:rPr lang="en-US" sz="2800" dirty="0"/>
              <a:t>I don’t have time for this kind of toil</a:t>
            </a:r>
          </a:p>
          <a:p>
            <a:r>
              <a:rPr lang="en-US" sz="2800" dirty="0"/>
              <a:t>I need automation</a:t>
            </a:r>
          </a:p>
          <a:p>
            <a:r>
              <a:rPr lang="en-US" sz="2800" dirty="0"/>
              <a:t>Learn new skills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FC00AE-F97B-4792-BBF5-AB8C85EA0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621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97775-D002-4551-A327-DFFB64176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6143423" cy="1456267"/>
          </a:xfrm>
        </p:spPr>
        <p:txBody>
          <a:bodyPr>
            <a:normAutofit/>
          </a:bodyPr>
          <a:lstStyle/>
          <a:p>
            <a:r>
              <a:rPr lang="en-US" dirty="0"/>
              <a:t>Why Python?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FA6F280-996A-4096-8776-47B537D57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6143423" cy="3649133"/>
          </a:xfrm>
        </p:spPr>
        <p:txBody>
          <a:bodyPr>
            <a:normAutofit/>
          </a:bodyPr>
          <a:lstStyle/>
          <a:p>
            <a:r>
              <a:rPr lang="en-US" sz="3600" dirty="0"/>
              <a:t>Name recognition</a:t>
            </a:r>
          </a:p>
          <a:p>
            <a:r>
              <a:rPr lang="en-US" sz="3600" dirty="0"/>
              <a:t>The cool kids know python</a:t>
            </a:r>
          </a:p>
          <a:p>
            <a:r>
              <a:rPr lang="en-US" sz="3600" dirty="0"/>
              <a:t>Cute icons mascots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Content Placeholder 4" descr="Icon&#10;&#10;Description automatically generated">
            <a:extLst>
              <a:ext uri="{FF2B5EF4-FFF2-40B4-BE49-F238E27FC236}">
                <a16:creationId xmlns:a16="http://schemas.microsoft.com/office/drawing/2014/main" id="{49B6EED6-39A4-4BC1-A010-045A2E1CF8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766" r="-5" b="5962"/>
          <a:stretch/>
        </p:blipFill>
        <p:spPr>
          <a:xfrm>
            <a:off x="8888133" y="4144246"/>
            <a:ext cx="3302966" cy="2717299"/>
          </a:xfrm>
          <a:custGeom>
            <a:avLst/>
            <a:gdLst/>
            <a:ahLst/>
            <a:cxnLst/>
            <a:rect l="l" t="t" r="r" b="b"/>
            <a:pathLst>
              <a:path w="3039855" h="2500842">
                <a:moveTo>
                  <a:pt x="1663658" y="0"/>
                </a:moveTo>
                <a:cubicBezTo>
                  <a:pt x="2180490" y="0"/>
                  <a:pt x="2642278" y="235674"/>
                  <a:pt x="2947417" y="605417"/>
                </a:cubicBezTo>
                <a:lnTo>
                  <a:pt x="3039855" y="729032"/>
                </a:lnTo>
                <a:lnTo>
                  <a:pt x="3039855" y="2500842"/>
                </a:lnTo>
                <a:lnTo>
                  <a:pt x="226952" y="2500842"/>
                </a:lnTo>
                <a:lnTo>
                  <a:pt x="155401" y="2366679"/>
                </a:lnTo>
                <a:cubicBezTo>
                  <a:pt x="55691" y="2153127"/>
                  <a:pt x="0" y="1914896"/>
                  <a:pt x="0" y="1663658"/>
                </a:cubicBezTo>
                <a:cubicBezTo>
                  <a:pt x="0" y="744845"/>
                  <a:pt x="744845" y="0"/>
                  <a:pt x="1663658" y="0"/>
                </a:cubicBez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58B25CAD-A790-499A-926B-116E10915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5" name="Freeform 98">
              <a:extLst>
                <a:ext uri="{FF2B5EF4-FFF2-40B4-BE49-F238E27FC236}">
                  <a16:creationId xmlns:a16="http://schemas.microsoft.com/office/drawing/2014/main" id="{76E29510-9A59-43B9-BA40-BF403A9F6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D41DCF14-C3EC-4A84-9BCB-CE7374306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323473CE-82AD-4D8D-A232-68772F8249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6C67ADA3-E620-4348-8071-F9721E422B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221526D8-6171-42B9-BB1D-D4EBD07C93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D918272C-9574-485F-8DBA-E779254B6C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14CAA3E-D915-4597-85D4-DF416AF539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8749FF6F-6DEA-46A3-A01C-82BD294181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8853F97E-C428-43BB-903E-E63D7A05DE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FD4EE22F-D9F6-499B-8595-2CA950937E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0A598804-7127-47FC-8A02-C6E2FD0D7A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12A35C24-2BAE-4314-BBF5-81A17F92E1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3A33BF9-E8C7-47A3-BFF6-5419153F72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B8707F62-2F29-4FF0-A976-55E199600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D9DB8BF-BBA2-4465-8B80-B354B3A5BA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1C237BA7-462C-4ABE-B089-4C8938F821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E14D5F33-8377-427F-B4D1-8B783BF48E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68114C18-86CF-412F-81BD-4856E83CDB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ECF1CFD5-877F-4D23-9186-ABBE606058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FD718FB9-83BB-4BFB-ACF6-7D0A681BB7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99B007F5-E4FE-4A8F-813F-CC2740BD2E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41345DFB-742B-4F09-B75A-05377FD401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B4845AC-E70E-40A2-9491-05B2DBB92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4111F64-514D-4447-86EB-D665455248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B20169F1-F2D1-4726-8423-DBB5FE0714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69F80247-CF53-4374-81E2-475BDD5210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FA5F5D72-947B-414E-8FDD-BBA2BCB95B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C3AECE77-F2AF-4FCA-9C0E-A3E154EF49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A357807F-7199-418E-A0A9-B64105ECD2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374400BB-9AFD-4FE0-890E-888B089C26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6B161EE8-5F23-490A-9728-F35D68DF90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EF4E71C7-716A-43DB-8B25-45D376E5D1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CCC85AEA-CCD1-4DF7-8916-0F72027ED7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2135A1AE-41A5-4D62-8EDA-7E2AE30EF6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F3CFD903-54FF-40B5-8645-48F3E463AE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250B0D3E-699D-4045-9BD5-B4CF69C20B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B430A3E5-50DB-4A25-A497-A9AABF4CD8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A1B0E32C-6B1D-4061-8FE9-49FE8F48E2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5933DD09-EE89-4852-AAB4-7C42FEB01C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211394FF-3D41-4AC3-BF43-D84C4453F9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8E419255-A9D6-42DD-A394-F5330A6F36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7B92B858-83FE-42E7-B526-734880D077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1AC09C3A-8718-4FF6-89BE-385091356D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1ACA67A3-5C58-4B01-9A72-136D48845E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9C479D8B-24CE-4B25-A4B4-1D411A4502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9BF48C75-7374-42F2-A159-526789C343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D809A4AF-4DE5-4BEA-9D5A-A5236E9AF3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B3EF6033-DAB6-40AE-904A-9B445DBD6E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B6FAF6D3-9004-48E4-9A1F-BF36CEF7C7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45BF9CAE-C7FC-4A40-83EC-8D4FA543E0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C9D1F7A5-8E54-4E36-9FBB-68F82877C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2E9B55B9-3B64-43D0-B20B-63D1E69CE3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AD5DB75D-0B80-49D5-ABF8-FB393DC83B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F3F5F929-EAAF-471A-9E35-6DCDC3566C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E4C2BEB3-0299-4A25-830D-6E2DF9FDC8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04E342A0-615D-466D-9404-CA8BBCEEF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6BDFFE1C-1E19-4EF4-A1B2-204A04E341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6731123C-8680-4E7A-AF54-969919D30C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8F1F0F71-5F67-496A-85EC-C8272FC6DE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4EE0D13E-74B4-46D8-9CEB-993A9B02BB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BBC0AC4E-E40A-4D25-B178-B28024D5DB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A143B7E6-35F6-4AAF-B75E-D0E3B1CC3B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8DAAF768-2A67-4FCC-B682-7B14D4699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9A5A9193-6968-40A2-9E95-40B9A300A1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85F665EA-A27F-453A-9F57-4D4B9CE646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4F6B94B3-C73B-4B26-A066-A4A6EB6920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2C87A408-F5B1-4397-9A9F-65844D7EFB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B9AC2E82-FE6E-420B-9AB8-7939E196CE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BAE5E1C4-5F11-44DF-9A63-A3AB706FCC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3236581D-1127-4822-B364-203311850B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CF6AFBC9-9C55-4BB4-8DD3-CBFB9D9596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3312F76C-C542-4FF1-88A9-12DED608E7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AC1AEC1F-364C-4A2C-8798-18571170F7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4960AF63-51EE-4474-9693-18C3FFC5F5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1E186998-8FFC-4B8E-9664-A3EB3DA93F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A00B2A7C-644E-4B02-8949-68AC413D14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0923CE8B-E88E-4585-A698-30BB686DFE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21148CFA-ECD4-4847-91CE-7E8206F840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DFAB4226-9991-4F5E-B43B-D873A909D2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C8548911-9FE4-446D-BD3E-DC72AEF2D6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811B40AE-63DC-41CA-B0D1-EF99F055F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07BB2A43-A75C-4A17-B68F-E6AB75EE03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40A0BDF4-301A-4EE4-A77D-BD245F18E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C4924D57-94BA-40F5-BF53-9B23F7213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A14F8BCB-338A-49F5-BB9D-626C7A0CC9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DEFC0D9E-285A-4D86-8A71-B985BA8335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57015B3C-B28A-40F0-B53A-91B3B9C5FA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FF2B5EF4-FFF2-40B4-BE49-F238E27FC236}">
                    <a16:creationId xmlns:a16="http://schemas.microsoft.com/office/drawing/2014/main" id="{1DFD7530-F83D-4D23-9B1F-F8DA8CD5AF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4DC34F9A-64D4-48B5-8E5A-ED0E339253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3ED77B99-47E0-4D0B-B185-7F5E1B61C0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EC09C835-22F6-4E14-9BBE-11DD233346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A02419A0-4AA5-4985-B606-94268DE415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1503FA27-7544-400B-8706-FE12A9B316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DD404C57-DD6C-454E-BE13-90369095B1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5ABEA11C-C6F5-4FAB-9F3F-384EF23D6C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7CAEDBBC-2C01-496B-929B-849F1CB53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2894D4ED-61CE-46A2-9092-A00B9E8377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1C5D0262-1B14-45D6-937F-B6D6A915DC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3C7684CB-4F98-4EC9-A35B-1E903CEE6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5C25B956-861C-47EE-9D4D-E31C24538E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3DD61AAC-D277-4D2E-AB51-8DDB489040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4A4BA2A9-697F-45E1-8363-5E61A4207E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FD517C0E-A6EE-4A86-9F4C-434CD71915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98C170BA-831C-4BA4-A286-65E66E9C46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0EAA6EC5-E2BD-492B-9A8B-C27A76AC6C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8485DB25-AEEB-4180-9A14-2CEB267D4F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807A4361-79A5-47AA-98FE-01640EE424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F672975E-CAD3-46F3-BDA2-902C8237DC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15679262-AA08-4D50-AB3F-E6F9B4D1D8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61E32D5A-0C93-4E13-B049-914A2F1D29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941EC8F6-AF84-43B6-9400-F73F6FBADE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E75F074A-16C0-4748-BD13-64A7C32F6A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ECB3D608-CA7C-470E-9AAA-8389005F53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7AB4FD7D-4E8A-4455-933E-99E52E0B49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7416DF40-A568-431F-B63F-C32A9175B8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1B25E07C-A0EC-4DCF-88EC-51BB5C3FC3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96C7DC41-3ADA-4989-AE2A-0F8D9DFCC9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6AE2AB88-5EAC-41EC-98BF-FACD6A2115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94E0B17E-9282-4983-AEB1-2B123998A3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986E83F1-9CCB-448B-89C9-F55B273BF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1621D911-2A84-468C-9244-743E3E18D7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B29971DC-3B38-4403-ABC9-880A06EBAC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F2D65D61-4C71-4851-B377-83369B3889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804A736D-4A39-4E06-B7A7-2217CEB4EC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33B1531E-B3AC-480D-A8CD-836E8C1788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CF076B49-2AA3-4C05-9E50-CFF9137184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>
                <a:extLst>
                  <a:ext uri="{FF2B5EF4-FFF2-40B4-BE49-F238E27FC236}">
                    <a16:creationId xmlns:a16="http://schemas.microsoft.com/office/drawing/2014/main" id="{FE506FE5-22A7-42E7-BEB9-5442E79184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5D634CEF-DD74-4EC0-B7F4-3884BAF106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C4AD2728-E4B9-487D-A682-5E21DD15BB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C422CD3C-92C4-473C-9E31-85A594F6BE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1509C2B-9D23-4008-B6A1-2407688209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007ACD51-E44F-4AF8-8F61-F276D7134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EF5BDAF9-2B69-4209-BE1F-6C5D8A1DFF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9DA27782-8E1F-422F-B106-31C0E1216D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8E8A221D-84EC-47C2-A895-8253858153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F08A0E1C-6626-4DD8-83BE-E83E2DFC84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7360D67F-521C-4D9A-B2B1-392386EA51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F29669A1-CC36-41F4-B0F1-B720DB9894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7DC3ADA6-152F-4D7B-9ABD-30DC8F7A2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Connector 154">
                <a:extLst>
                  <a:ext uri="{FF2B5EF4-FFF2-40B4-BE49-F238E27FC236}">
                    <a16:creationId xmlns:a16="http://schemas.microsoft.com/office/drawing/2014/main" id="{1F6CA5EE-56FA-4EF7-9EC7-BC3FB217ED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703F9222-217B-48EB-8878-EC0B32E322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B48B9A73-A26B-43DB-9BB2-5658871FEA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EDF9DD53-6F04-4203-B61A-240676B7F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>
                <a:extLst>
                  <a:ext uri="{FF2B5EF4-FFF2-40B4-BE49-F238E27FC236}">
                    <a16:creationId xmlns:a16="http://schemas.microsoft.com/office/drawing/2014/main" id="{01065752-DE28-425C-8987-168FE9F510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>
                <a:extLst>
                  <a:ext uri="{FF2B5EF4-FFF2-40B4-BE49-F238E27FC236}">
                    <a16:creationId xmlns:a16="http://schemas.microsoft.com/office/drawing/2014/main" id="{4B78A37C-B329-45F9-AF83-26D5CD8265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FB70B126-9812-487A-AB78-CBCB1B32D7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>
                <a:extLst>
                  <a:ext uri="{FF2B5EF4-FFF2-40B4-BE49-F238E27FC236}">
                    <a16:creationId xmlns:a16="http://schemas.microsoft.com/office/drawing/2014/main" id="{62A622F7-EC16-4F46-83B7-7A7DBCF99A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5607D488-F3A1-4FF6-9C5C-B4C1E147A2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>
                <a:extLst>
                  <a:ext uri="{FF2B5EF4-FFF2-40B4-BE49-F238E27FC236}">
                    <a16:creationId xmlns:a16="http://schemas.microsoft.com/office/drawing/2014/main" id="{FDD48CAD-8E9A-434C-9F7E-6031DA9A6A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>
                <a:extLst>
                  <a:ext uri="{FF2B5EF4-FFF2-40B4-BE49-F238E27FC236}">
                    <a16:creationId xmlns:a16="http://schemas.microsoft.com/office/drawing/2014/main" id="{F70B9979-DEC4-48B9-9462-E3631AC96A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>
                <a:extLst>
                  <a:ext uri="{FF2B5EF4-FFF2-40B4-BE49-F238E27FC236}">
                    <a16:creationId xmlns:a16="http://schemas.microsoft.com/office/drawing/2014/main" id="{ADB15ACD-534F-474C-8B1A-8F5B94AEFD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>
                <a:extLst>
                  <a:ext uri="{FF2B5EF4-FFF2-40B4-BE49-F238E27FC236}">
                    <a16:creationId xmlns:a16="http://schemas.microsoft.com/office/drawing/2014/main" id="{8DFFE368-637C-4309-ABAC-BDCED29B6B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>
                <a:extLst>
                  <a:ext uri="{FF2B5EF4-FFF2-40B4-BE49-F238E27FC236}">
                    <a16:creationId xmlns:a16="http://schemas.microsoft.com/office/drawing/2014/main" id="{7D3E8255-AD5A-48F8-B948-7BF97DBEE7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784682BD-D253-4704-BB29-6D9C7D3006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34113DE4-AE89-4F45-9B12-61B04E3E78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8437CF76-AF2F-46BC-9579-872625F1AB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>
                <a:extLst>
                  <a:ext uri="{FF2B5EF4-FFF2-40B4-BE49-F238E27FC236}">
                    <a16:creationId xmlns:a16="http://schemas.microsoft.com/office/drawing/2014/main" id="{AF2AF364-8140-40A5-9AC8-00C03DA479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>
                <a:extLst>
                  <a:ext uri="{FF2B5EF4-FFF2-40B4-BE49-F238E27FC236}">
                    <a16:creationId xmlns:a16="http://schemas.microsoft.com/office/drawing/2014/main" id="{AFBA166C-DB92-475D-B0D3-1F7EB2B81A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>
                <a:extLst>
                  <a:ext uri="{FF2B5EF4-FFF2-40B4-BE49-F238E27FC236}">
                    <a16:creationId xmlns:a16="http://schemas.microsoft.com/office/drawing/2014/main" id="{583F60B4-E774-4D4F-BC7C-A171BB617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>
                <a:extLst>
                  <a:ext uri="{FF2B5EF4-FFF2-40B4-BE49-F238E27FC236}">
                    <a16:creationId xmlns:a16="http://schemas.microsoft.com/office/drawing/2014/main" id="{EF18C06C-0984-4FAA-952A-9CBFC0F95C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Straight Connector 175">
                <a:extLst>
                  <a:ext uri="{FF2B5EF4-FFF2-40B4-BE49-F238E27FC236}">
                    <a16:creationId xmlns:a16="http://schemas.microsoft.com/office/drawing/2014/main" id="{BDE44802-FF06-46DC-9F7E-D2A329BB2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Picture 6" descr="Icon&#10;&#10;Description automatically generated with medium confidence">
            <a:extLst>
              <a:ext uri="{FF2B5EF4-FFF2-40B4-BE49-F238E27FC236}">
                <a16:creationId xmlns:a16="http://schemas.microsoft.com/office/drawing/2014/main" id="{B26E18AC-5537-4E51-AF69-9FC8FF0542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088" r="-3" b="-3"/>
          <a:stretch/>
        </p:blipFill>
        <p:spPr>
          <a:xfrm>
            <a:off x="8055588" y="-3863"/>
            <a:ext cx="4132754" cy="3445946"/>
          </a:xfrm>
          <a:custGeom>
            <a:avLst/>
            <a:gdLst/>
            <a:ahLst/>
            <a:cxnLst/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83BF18-533D-4CDE-8397-0713BB11B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66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og wearing a red shirt&#10;&#10;Description automatically generated with low confidence">
            <a:extLst>
              <a:ext uri="{FF2B5EF4-FFF2-40B4-BE49-F238E27FC236}">
                <a16:creationId xmlns:a16="http://schemas.microsoft.com/office/drawing/2014/main" id="{C922A435-FD1B-4743-B626-C173928818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278" y="2840655"/>
            <a:ext cx="5301722" cy="3618429"/>
          </a:xfrm>
          <a:prstGeom prst="roundRect">
            <a:avLst>
              <a:gd name="adj" fmla="val 6267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244E9406-55E8-4701-B6A3-CDD760D9A9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742" y="492024"/>
            <a:ext cx="5454122" cy="2208918"/>
          </a:xfrm>
          <a:prstGeom prst="roundRect">
            <a:avLst>
              <a:gd name="adj" fmla="val 6267"/>
            </a:avLst>
          </a:pr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D57D611-E337-487F-A910-5E73F5DCB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7278" y="257175"/>
            <a:ext cx="4099947" cy="5957888"/>
          </a:xfrm>
        </p:spPr>
        <p:txBody>
          <a:bodyPr>
            <a:noAutofit/>
          </a:bodyPr>
          <a:lstStyle/>
          <a:p>
            <a:r>
              <a:rPr lang="en-US" sz="3200" dirty="0"/>
              <a:t>Pandas library for tables</a:t>
            </a:r>
          </a:p>
          <a:p>
            <a:r>
              <a:rPr lang="en-US" sz="3200" dirty="0"/>
              <a:t>Built in functions simplify coding</a:t>
            </a:r>
          </a:p>
          <a:p>
            <a:r>
              <a:rPr lang="en-US" sz="3200" dirty="0"/>
              <a:t>So easy even a noob like me was able to use it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91CC08-9696-4E98-8A58-652FA8473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099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75D98-77ED-48B5-ACE9-88A2B759A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5219699" cy="1456267"/>
          </a:xfrm>
        </p:spPr>
        <p:txBody>
          <a:bodyPr>
            <a:normAutofit/>
          </a:bodyPr>
          <a:lstStyle/>
          <a:p>
            <a:r>
              <a:rPr lang="en-US" dirty="0"/>
              <a:t>Fish need water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85D7443-4075-40AB-A45F-5715C8953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956323"/>
            <a:ext cx="5219699" cy="3649133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Can my crazy idea help predict low flow fish kills?</a:t>
            </a:r>
          </a:p>
          <a:p>
            <a:r>
              <a:rPr lang="en-US" sz="2800" dirty="0"/>
              <a:t>I need a product to help communicate my crazy idea to others</a:t>
            </a:r>
          </a:p>
          <a:p>
            <a:r>
              <a:rPr lang="en-US" sz="2800" dirty="0"/>
              <a:t>I need to preprocess the precipitation data before it can be analyzed</a:t>
            </a:r>
          </a:p>
        </p:txBody>
      </p:sp>
      <p:pic>
        <p:nvPicPr>
          <p:cNvPr id="5" name="Content Placeholder 4" descr="A picture containing rock, outdoor, wood&#10;&#10;Description automatically generated">
            <a:extLst>
              <a:ext uri="{FF2B5EF4-FFF2-40B4-BE49-F238E27FC236}">
                <a16:creationId xmlns:a16="http://schemas.microsoft.com/office/drawing/2014/main" id="{12C4BCFA-222F-41B7-8ED2-A2302EBBE6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454" r="5735" b="-2"/>
          <a:stretch/>
        </p:blipFill>
        <p:spPr>
          <a:xfrm>
            <a:off x="6198830" y="639097"/>
            <a:ext cx="5447070" cy="5250425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CA6046-F640-4E59-8EF0-9DCA7EF5C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8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line chart&#10;&#10;Description automatically generated">
            <a:extLst>
              <a:ext uri="{FF2B5EF4-FFF2-40B4-BE49-F238E27FC236}">
                <a16:creationId xmlns:a16="http://schemas.microsoft.com/office/drawing/2014/main" id="{42CF3FB6-3FD4-4560-BC03-CCD426F17B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0299" y="329651"/>
            <a:ext cx="6443663" cy="6198698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55C18CC-64B9-44B4-8213-44A2109F2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4307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370F4A1-FC59-4361-989F-6C79533DA5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E57094B-4684-420B-AFE0-4E41CA2AF71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26D5668-1971-40BB-BC7C-94C9B101AAB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238</Words>
  <Application>Microsoft Office PowerPoint</Application>
  <PresentationFormat>Widescreen</PresentationFormat>
  <Paragraphs>62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Celestial</vt:lpstr>
      <vt:lpstr>My first pet python analyzing precipitation</vt:lpstr>
      <vt:lpstr>Fisheries Biologist</vt:lpstr>
      <vt:lpstr>Squandered potential</vt:lpstr>
      <vt:lpstr>So, How’s the weather?</vt:lpstr>
      <vt:lpstr>Excel can’t scale</vt:lpstr>
      <vt:lpstr>Why Python?</vt:lpstr>
      <vt:lpstr>PowerPoint Presentation</vt:lpstr>
      <vt:lpstr>Fish need water</vt:lpstr>
      <vt:lpstr>PowerPoint Presentation</vt:lpstr>
      <vt:lpstr>Input</vt:lpstr>
      <vt:lpstr>Input csv</vt:lpstr>
      <vt:lpstr>Run python run</vt:lpstr>
      <vt:lpstr>Output csv</vt:lpstr>
      <vt:lpstr>Essential functions</vt:lpstr>
      <vt:lpstr>Thank you for the inspiration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first pet python analyzing precipitation</dc:title>
  <dc:creator>Acomb, Derek@Wildlife</dc:creator>
  <cp:lastModifiedBy>Acomb, Derek@Wildlife</cp:lastModifiedBy>
  <cp:revision>20</cp:revision>
  <dcterms:created xsi:type="dcterms:W3CDTF">2021-02-04T16:28:58Z</dcterms:created>
  <dcterms:modified xsi:type="dcterms:W3CDTF">2021-02-04T21:44:55Z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e685f86-ed8d-482b-be3a-2b7af73f9b7f_Enabled">
    <vt:lpwstr>True</vt:lpwstr>
  </property>
  <property fmtid="{D5CDD505-2E9C-101B-9397-08002B2CF9AE}" pid="3" name="MSIP_Label_6e685f86-ed8d-482b-be3a-2b7af73f9b7f_SiteId">
    <vt:lpwstr>4b633c25-efbf-4006-9f15-07442ba7aa0b</vt:lpwstr>
  </property>
  <property fmtid="{D5CDD505-2E9C-101B-9397-08002B2CF9AE}" pid="4" name="MSIP_Label_6e685f86-ed8d-482b-be3a-2b7af73f9b7f_Owner">
    <vt:lpwstr>Derek.Acomb@wildlife.ca.gov</vt:lpwstr>
  </property>
  <property fmtid="{D5CDD505-2E9C-101B-9397-08002B2CF9AE}" pid="5" name="MSIP_Label_6e685f86-ed8d-482b-be3a-2b7af73f9b7f_SetDate">
    <vt:lpwstr>2021-02-04T16:52:33.3429712Z</vt:lpwstr>
  </property>
  <property fmtid="{D5CDD505-2E9C-101B-9397-08002B2CF9AE}" pid="6" name="MSIP_Label_6e685f86-ed8d-482b-be3a-2b7af73f9b7f_Name">
    <vt:lpwstr>General</vt:lpwstr>
  </property>
  <property fmtid="{D5CDD505-2E9C-101B-9397-08002B2CF9AE}" pid="7" name="MSIP_Label_6e685f86-ed8d-482b-be3a-2b7af73f9b7f_Application">
    <vt:lpwstr>Microsoft Azure Information Protection</vt:lpwstr>
  </property>
  <property fmtid="{D5CDD505-2E9C-101B-9397-08002B2CF9AE}" pid="8" name="MSIP_Label_6e685f86-ed8d-482b-be3a-2b7af73f9b7f_ActionId">
    <vt:lpwstr>cb6b4f2c-a870-4b74-8eac-c2c2de00a351</vt:lpwstr>
  </property>
  <property fmtid="{D5CDD505-2E9C-101B-9397-08002B2CF9AE}" pid="9" name="MSIP_Label_6e685f86-ed8d-482b-be3a-2b7af73f9b7f_Extended_MSFT_Method">
    <vt:lpwstr>Automatic</vt:lpwstr>
  </property>
  <property fmtid="{D5CDD505-2E9C-101B-9397-08002B2CF9AE}" pid="10" name="Sensitivity">
    <vt:lpwstr>General</vt:lpwstr>
  </property>
</Properties>
</file>

<file path=docProps/thumbnail.jpeg>
</file>